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9" r:id="rId4"/>
    <p:sldId id="260" r:id="rId5"/>
    <p:sldId id="261" r:id="rId6"/>
    <p:sldId id="263" r:id="rId7"/>
    <p:sldId id="262" r:id="rId8"/>
    <p:sldId id="265" r:id="rId9"/>
    <p:sldId id="266" r:id="rId10"/>
    <p:sldId id="267" r:id="rId11"/>
    <p:sldId id="269" r:id="rId12"/>
    <p:sldId id="270" r:id="rId13"/>
    <p:sldId id="271" r:id="rId14"/>
    <p:sldId id="272" r:id="rId15"/>
    <p:sldId id="273" r:id="rId16"/>
    <p:sldId id="274" r:id="rId17"/>
    <p:sldId id="276" r:id="rId18"/>
    <p:sldId id="277" r:id="rId19"/>
    <p:sldId id="27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5072" autoAdjust="0"/>
  </p:normalViewPr>
  <p:slideViewPr>
    <p:cSldViewPr snapToGrid="0" snapToObjects="1">
      <p:cViewPr varScale="1">
        <p:scale>
          <a:sx n="52" d="100"/>
          <a:sy n="52" d="100"/>
        </p:scale>
        <p:origin x="-31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C053C1-DEFD-3C42-A12D-77068E35B64A}" type="datetimeFigureOut">
              <a:rPr lang="en-US" smtClean="0"/>
              <a:t>5/12/2014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7049D0-6EBF-5F47-BAFD-EA95700ED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361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Based in Sociology + DEMAND</a:t>
            </a:r>
            <a:r>
              <a:rPr lang="en-US" baseline="0" dirty="0" smtClean="0"/>
              <a:t> Centre – speak more about in a moment</a:t>
            </a:r>
          </a:p>
          <a:p>
            <a:r>
              <a:rPr lang="en-US" baseline="0" dirty="0" smtClean="0"/>
              <a:t>Also on Twitter – feel free to live tweet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049D0-6EBF-5F47-BAFD-EA95700ED56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6174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 excited to gain a fellowship w/ DEMAND Centre starting</a:t>
            </a:r>
            <a:r>
              <a:rPr lang="en-US" baseline="0" dirty="0" smtClean="0"/>
              <a:t> last summer – b/c working at the intersection of several important areas and concerns</a:t>
            </a:r>
          </a:p>
          <a:p>
            <a:endParaRPr lang="en-US" baseline="0" dirty="0" smtClean="0"/>
          </a:p>
          <a:p>
            <a:r>
              <a:rPr lang="en-US" baseline="0" dirty="0" smtClean="0"/>
              <a:t>Social scientists funded by EPSRC (engineering and physical sciences) to look at End-Use Energy Demand (and other centers with more engineering etc. focus)</a:t>
            </a:r>
          </a:p>
          <a:p>
            <a:r>
              <a:rPr lang="en-US" baseline="0" dirty="0" smtClean="0"/>
              <a:t>*one intersection of disciplines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Reclaiming and opening up idea of demand – vs. black box for energy companies etc. </a:t>
            </a:r>
          </a:p>
          <a:p>
            <a:pPr marL="0" indent="0">
              <a:buFontTx/>
              <a:buNone/>
            </a:pPr>
            <a:r>
              <a:rPr lang="en-US" baseline="0" dirty="0" smtClean="0"/>
              <a:t>*intersection of academic and policy/industry interests</a:t>
            </a:r>
          </a:p>
          <a:p>
            <a:pPr marL="0" indent="0">
              <a:buFontTx/>
              <a:buNone/>
            </a:pPr>
            <a:endParaRPr lang="en-US" baseline="0" dirty="0" smtClean="0"/>
          </a:p>
          <a:p>
            <a:r>
              <a:rPr lang="en-US" baseline="0" dirty="0" smtClean="0"/>
              <a:t>Centre is looking at both Energy and Mobility - *another intersection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Both areas have a relation to sustainability, carbon emissions and reduction targets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But often separate conversations though similar concepts (e.g. ‘peak’ demand – traffic congestion + electricity load)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May be more intersections in future – e.g. </a:t>
            </a:r>
            <a:r>
              <a:rPr lang="en-US" baseline="0" dirty="0" err="1" smtClean="0"/>
              <a:t>Evs</a:t>
            </a:r>
            <a:r>
              <a:rPr lang="en-US" baseline="0" dirty="0" smtClean="0"/>
              <a:t>, question of where you plug in, when charges, who pays (employer, personal, state)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Valuable space for further investigation of sameness/difference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Centre approaches</a:t>
            </a:r>
            <a:r>
              <a:rPr lang="en-US" baseline="0" dirty="0" smtClean="0"/>
              <a:t> these intersections then with several key theoretical propositions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First – energy use is a consequence of people’s social practices.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7.30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049D0-6EBF-5F47-BAFD-EA95700ED56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6875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This proposition draws from theories of social practices</a:t>
            </a:r>
          </a:p>
          <a:p>
            <a:r>
              <a:rPr lang="en-US" baseline="0" dirty="0" smtClean="0"/>
              <a:t>But multiple ways ‘practice’ is used in research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Some work draws on a weaker version – people doing something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Instead we take up a Stronger version drawing upon those such as </a:t>
            </a:r>
            <a:r>
              <a:rPr lang="en-US" baseline="0" dirty="0" err="1" smtClean="0"/>
              <a:t>Schatzki</a:t>
            </a:r>
            <a:r>
              <a:rPr lang="en-US" baseline="0" dirty="0" smtClean="0"/>
              <a:t> and Shove who are building upon previous work by Bourdieu, </a:t>
            </a:r>
            <a:r>
              <a:rPr lang="en-US" baseline="0" dirty="0" err="1" smtClean="0"/>
              <a:t>Giddens</a:t>
            </a:r>
            <a:endParaRPr lang="en-US" baseline="0" dirty="0" smtClean="0"/>
          </a:p>
          <a:p>
            <a:pPr marL="0" indent="0">
              <a:buFontTx/>
              <a:buNone/>
            </a:pPr>
            <a:r>
              <a:rPr lang="en-US" baseline="0" dirty="0" smtClean="0"/>
              <a:t>SLIDE</a:t>
            </a:r>
          </a:p>
          <a:p>
            <a:pPr marL="0" indent="0">
              <a:buFontTx/>
              <a:buNone/>
            </a:pPr>
            <a:r>
              <a:rPr lang="en-US" baseline="0" dirty="0" smtClean="0"/>
              <a:t>This stronger version is what we take forward</a:t>
            </a:r>
          </a:p>
          <a:p>
            <a:pPr marL="0" indent="0">
              <a:buFontTx/>
              <a:buNone/>
            </a:pPr>
            <a:r>
              <a:rPr lang="en-US" baseline="0" dirty="0" smtClean="0"/>
              <a:t>8.45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049D0-6EBF-5F47-BAFD-EA95700ED56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206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Centre</a:t>
            </a:r>
            <a:r>
              <a:rPr lang="en-US" baseline="0" dirty="0" smtClean="0"/>
              <a:t> not interested in design per se – not working with designers</a:t>
            </a:r>
          </a:p>
          <a:p>
            <a:r>
              <a:rPr lang="en-US" baseline="0" dirty="0" smtClean="0"/>
              <a:t>BUT – interest in process of steering demand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How to change patterns of demand to reach governmental emissions targets- 80% fewer greenhouse gas emissions by 2050 (from 1990 baseline)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But interested in steering as more than this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How different professional practices help to constitute demand through projections, assumptions, and the </a:t>
            </a:r>
            <a:r>
              <a:rPr lang="en-US" baseline="0" dirty="0" err="1" smtClean="0"/>
              <a:t>materialities</a:t>
            </a:r>
            <a:r>
              <a:rPr lang="en-US" baseline="0" dirty="0" smtClean="0"/>
              <a:t> of infrastructures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Also how assumptions of change affect the steering of demand – e.g. change as happening in the future vs. now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e.g. change isn’t just about the future – practices are already changing with daily, weekly, monthly, yearly temporalities and varying flexibilities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How non-energy policy can shape energy demand, likewise with transport demand – (school holiday) (implicit energy governance)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r>
              <a:rPr lang="en-US" dirty="0" smtClean="0"/>
              <a:t>Using</a:t>
            </a:r>
            <a:r>
              <a:rPr lang="en-US" baseline="0" dirty="0" smtClean="0"/>
              <a:t> idea of ‘practice’ to think about steering – but beyond </a:t>
            </a:r>
            <a:r>
              <a:rPr lang="en-US" baseline="0" dirty="0" err="1" smtClean="0"/>
              <a:t>behaviour</a:t>
            </a:r>
            <a:r>
              <a:rPr lang="en-US" baseline="0" dirty="0" smtClean="0"/>
              <a:t> change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Not a matter for individuals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Not just convincing people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Thinking through more complex dynamics and interrelations</a:t>
            </a:r>
          </a:p>
          <a:p>
            <a:pPr marL="0" indent="0">
              <a:buFontTx/>
              <a:buNone/>
            </a:pPr>
            <a:r>
              <a:rPr lang="en-US" baseline="0" dirty="0" smtClean="0"/>
              <a:t>10.30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049D0-6EBF-5F47-BAFD-EA95700ED56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6749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Only one</a:t>
            </a:r>
            <a:r>
              <a:rPr lang="en-US" baseline="0" dirty="0" smtClean="0"/>
              <a:t> year in – so work still in progress.</a:t>
            </a:r>
          </a:p>
          <a:p>
            <a:r>
              <a:rPr lang="en-US" baseline="0" dirty="0" smtClean="0"/>
              <a:t>Rest of my time – looking at a key intersection that is part of this – mobilities and practices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When thinking about futures and transformations – need to have clarity around relationship between mobility and practice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How it is understood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Consequences of characterizing it in particular ways</a:t>
            </a:r>
          </a:p>
          <a:p>
            <a:pPr marL="0" indent="0">
              <a:buFontTx/>
              <a:buNone/>
            </a:pPr>
            <a:endParaRPr lang="en-US" dirty="0" smtClean="0"/>
          </a:p>
          <a:p>
            <a:pPr marL="0" indent="0">
              <a:buFontTx/>
              <a:buNone/>
            </a:pPr>
            <a:r>
              <a:rPr lang="en-US" dirty="0" smtClean="0"/>
              <a:t>I will outline 4 different ways mobilities and practices might be seen to intersect and interact</a:t>
            </a:r>
          </a:p>
          <a:p>
            <a:pPr marL="0" indent="0">
              <a:buFontTx/>
              <a:buNone/>
            </a:pPr>
            <a:r>
              <a:rPr lang="en-US" baseline="0" dirty="0" smtClean="0"/>
              <a:t>Interested in</a:t>
            </a:r>
            <a:r>
              <a:rPr lang="en-US" dirty="0" smtClean="0"/>
              <a:t> what is or is not being attended to in each reading</a:t>
            </a:r>
            <a:r>
              <a:rPr lang="en-US" baseline="0" dirty="0" smtClean="0"/>
              <a:t> of this intersection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How different articulations of mobilities and practices direct selective attention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Thinking to the times and places when we want to remain within one version vs. times it is important to move between them</a:t>
            </a:r>
            <a:endParaRPr lang="en-US" baseline="0" dirty="0"/>
          </a:p>
          <a:p>
            <a:pPr marL="0" indent="0">
              <a:buFontTx/>
              <a:buNone/>
            </a:pPr>
            <a:r>
              <a:rPr lang="en-US" dirty="0" smtClean="0"/>
              <a:t>12.00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049D0-6EBF-5F47-BAFD-EA95700ED56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6251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– seeing different ways of travelling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different practices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e.g. driving a car; riding a bike; flying in an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aeroplane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different practice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Could look historically at how each different way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travelling by a particular mode of transport evolved and spread across the world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 isolate new technologies (cars), spaces (motorways, rest stops), and how they change practices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how one mode had consequences for others – e.g. pedestrians education; new zebra crossings; honing walking skills to avoid collisions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Already a lot of work within mobilities research taking this kind of approach – travel cultures, histories of mobility systems and how came to be designed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approach obviously accentuates contrasts between modes of transport; can be used to highlight differences between countries and mode-share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 also hides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way we are all intermittently-multi-modally-mobile people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13.50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049D0-6EBF-5F47-BAFD-EA95700ED56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0382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 – Instead of doing mobility as a practice,</a:t>
            </a:r>
            <a:r>
              <a:rPr lang="en-US" baseline="0" dirty="0" smtClean="0"/>
              <a:t> focus on practices</a:t>
            </a:r>
          </a:p>
          <a:p>
            <a:r>
              <a:rPr lang="en-US" baseline="0" dirty="0" smtClean="0"/>
              <a:t>Mobility by many different modes of transport as an outcome of practice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Already recognized in transport studies that people don’t necessarily travel for the sake of travel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Travel b/c take part in things that require mobility – e.g. going to work, to leisure spaces like campgrounds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Mobility here is a consequence of our participation in other practices</a:t>
            </a:r>
            <a:endParaRPr lang="en-US" dirty="0" smtClean="0"/>
          </a:p>
          <a:p>
            <a:endParaRPr lang="en-US" baseline="0" dirty="0" smtClean="0"/>
          </a:p>
          <a:p>
            <a:r>
              <a:rPr lang="en-US" baseline="0" dirty="0" smtClean="0"/>
              <a:t>If take stronger version of practice as a unit – not just about people – so need to think about objects and how they move too</a:t>
            </a:r>
          </a:p>
          <a:p>
            <a:r>
              <a:rPr lang="en-US" baseline="0" dirty="0" smtClean="0"/>
              <a:t>I’ve written about people moving around the things they need for leisure and how this affects not only where they go, but also how they can travel – travelling together with things – </a:t>
            </a:r>
            <a:r>
              <a:rPr lang="en-US" baseline="0" dirty="0" err="1" smtClean="0"/>
              <a:t>Hui</a:t>
            </a:r>
            <a:r>
              <a:rPr lang="en-US" baseline="0" dirty="0" smtClean="0"/>
              <a:t> 2012 </a:t>
            </a:r>
          </a:p>
          <a:p>
            <a:r>
              <a:rPr lang="en-US" baseline="0" dirty="0" smtClean="0"/>
              <a:t>e.g. only so much can fit in panniers – then may need a car to take more.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Seeing mobility as an outcome of practice has different consequences then – not about mode so much as how a particular practice like working as an academic, </a:t>
            </a:r>
            <a:r>
              <a:rPr lang="en-US" baseline="0" dirty="0" err="1" smtClean="0"/>
              <a:t>birdwatching</a:t>
            </a:r>
            <a:r>
              <a:rPr lang="en-US" baseline="0" dirty="0" smtClean="0"/>
              <a:t>, or being a member of parliament shapes understandings of what normal travel is and affects how people and things move together</a:t>
            </a:r>
          </a:p>
          <a:p>
            <a:r>
              <a:rPr lang="en-US" dirty="0" smtClean="0"/>
              <a:t>15.30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049D0-6EBF-5F47-BAFD-EA95700ED56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0855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third reading of this relationship</a:t>
            </a:r>
            <a:r>
              <a:rPr lang="en-US" baseline="0" dirty="0" smtClean="0"/>
              <a:t> though could posit an even closer interrelationship of transport infrastructures and everyday practices.</a:t>
            </a:r>
          </a:p>
          <a:p>
            <a:r>
              <a:rPr lang="en-US" baseline="0" dirty="0" smtClean="0"/>
              <a:t>Mobility infrastructures as part of practices themselves.</a:t>
            </a:r>
          </a:p>
          <a:p>
            <a:r>
              <a:rPr lang="en-US" baseline="0" dirty="0" smtClean="0"/>
              <a:t>E.g. leisure walking – change from walking as dangerous, utilitarian to something for enjoyment and contemplation was facilitated by the circulation of Wordsworth’s writings and the development of railroads</a:t>
            </a:r>
          </a:p>
          <a:p>
            <a:r>
              <a:rPr lang="en-US" baseline="0" dirty="0" smtClean="0"/>
              <a:t>Could argue it wouldn’t have developed without these infrastructures – or at least major places for walking might not include the Lakes and Peak District as they do</a:t>
            </a:r>
          </a:p>
          <a:p>
            <a:endParaRPr lang="en-US" baseline="0" dirty="0" smtClean="0"/>
          </a:p>
          <a:p>
            <a:r>
              <a:rPr lang="en-US" baseline="0" dirty="0" smtClean="0"/>
              <a:t>So saying that mobility infrastructures affect how practices change is therefore suggesting a more complex interdependency </a:t>
            </a:r>
          </a:p>
          <a:p>
            <a:r>
              <a:rPr lang="en-US" baseline="0" dirty="0" smtClean="0"/>
              <a:t>So even if transport infrastructures have different implications for different practices, part of a complex co-evolution </a:t>
            </a:r>
          </a:p>
          <a:p>
            <a:r>
              <a:rPr lang="en-US" baseline="0" dirty="0" smtClean="0"/>
              <a:t>Leads to questions about whether particular infrastructures are integral or optional parts of practices like leisure and work</a:t>
            </a:r>
          </a:p>
          <a:p>
            <a:r>
              <a:rPr lang="en-US" baseline="0" dirty="0" smtClean="0"/>
              <a:t>Also – questions about how changes to infrastructures might have unintended consequences for a wide range of practices </a:t>
            </a:r>
          </a:p>
          <a:p>
            <a:r>
              <a:rPr lang="en-US" dirty="0" smtClean="0"/>
              <a:t>17.30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049D0-6EBF-5F47-BAFD-EA95700ED56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2830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Finally – another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reading of this intersection might look at the professional practices implicated in mobilities.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 – recognizing normal practices of infrastructural engineers and transport policymakers – these work practices have their own qualities and conventions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Specific understandings of mobility circulate within these professions, e.g. individual choice and idea of behaviour change as the way to a low carbon future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implications of these planners and professionals are then embedded into their work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 roads, bus schedules, taxes as traces of professional practices that affect work, leisure, and everyday lives.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Understandings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mobility held by professions can be written into infrastructures that we then end up navigating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 since understandings and concepts are normal within these professions, changing them can be difficult if our research suggests they are limited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GB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Difficult territory of multi-layered intersections without a common conceptual ground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19.05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049D0-6EBF-5F47-BAFD-EA95700ED56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4248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 – brief introduction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different readings of the intersection of mobilities and practices – meant to highlight how much attempts to steer demand, or intervene in future mobilities, would be affected by how we approach this key intersection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 of 4 framings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Would suggest different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things to be done to cut carbon emissions – from as simple as getting people to shift to different ways of travelling to recognizing how mobility co-evolves with other practices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 reading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this intersection has consequences for: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en-US" dirty="0" smtClean="0"/>
              <a:t>Naming</a:t>
            </a:r>
            <a:r>
              <a:rPr lang="en-US" baseline="0" dirty="0" smtClean="0"/>
              <a:t> important actors and </a:t>
            </a:r>
            <a:r>
              <a:rPr lang="en-US" baseline="0" dirty="0" err="1" smtClean="0"/>
              <a:t>materialities</a:t>
            </a:r>
            <a:endParaRPr lang="en-US" dirty="0" smtClean="0"/>
          </a:p>
          <a:p>
            <a:pPr marL="171450" indent="-171450">
              <a:buFontTx/>
              <a:buChar char="-"/>
            </a:pPr>
            <a:r>
              <a:rPr lang="en-US" dirty="0" smtClean="0"/>
              <a:t>Politics of change and the key interactions affecting extent</a:t>
            </a:r>
            <a:r>
              <a:rPr lang="en-US" baseline="0" dirty="0" smtClean="0"/>
              <a:t> of change</a:t>
            </a:r>
            <a:endParaRPr lang="en-US" dirty="0" smtClean="0"/>
          </a:p>
          <a:p>
            <a:pPr marL="171450" indent="-171450">
              <a:buFontTx/>
              <a:buChar char="-"/>
            </a:pPr>
            <a:r>
              <a:rPr lang="en-US" dirty="0" smtClean="0"/>
              <a:t>Disciplines or professions</a:t>
            </a:r>
            <a:r>
              <a:rPr lang="en-US" baseline="0" dirty="0" smtClean="0"/>
              <a:t> </a:t>
            </a:r>
            <a:r>
              <a:rPr lang="en-US" dirty="0" smtClean="0"/>
              <a:t>enrolled</a:t>
            </a:r>
            <a:r>
              <a:rPr lang="en-US" baseline="0" dirty="0" smtClean="0"/>
              <a:t> in re-enacting particular articulation of the intersection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What might need to transform</a:t>
            </a:r>
            <a:r>
              <a:rPr lang="en-US" baseline="0" dirty="0" smtClean="0"/>
              <a:t> in future</a:t>
            </a:r>
            <a:endParaRPr lang="en-US" dirty="0" smtClean="0"/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**Therefore important to continue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engage at the intersections as contemplate how might steer mobility demand in the future.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049D0-6EBF-5F47-BAFD-EA95700ED56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688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Decided to focus my reflections today around intersections as a metaphor </a:t>
            </a:r>
          </a:p>
          <a:p>
            <a:r>
              <a:rPr lang="en-US" dirty="0" smtClean="0"/>
              <a:t>Workshop – bringing together mobilities and design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My own work bringing together mobilities and theories of practice – particularly focusing on how everyday life is changing in the context of global mobilities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Interested in starting off with intersections as a metaphor then because of how it can be useful for thinking about academic work and interdisciplinary challenges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049D0-6EBF-5F47-BAFD-EA95700ED56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6619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</a:t>
            </a:r>
            <a:r>
              <a:rPr lang="en-US" baseline="0" dirty="0" smtClean="0"/>
              <a:t> one hand, intersections can be seen as meeting places</a:t>
            </a:r>
          </a:p>
          <a:p>
            <a:r>
              <a:rPr lang="en-US" dirty="0" smtClean="0"/>
              <a:t>Point of contact</a:t>
            </a:r>
          </a:p>
          <a:p>
            <a:r>
              <a:rPr lang="en-US" dirty="0" smtClean="0"/>
              <a:t>Highlighting</a:t>
            </a:r>
            <a:r>
              <a:rPr lang="en-US" baseline="0" dirty="0" smtClean="0"/>
              <a:t> the i</a:t>
            </a:r>
            <a:r>
              <a:rPr lang="en-US" dirty="0" smtClean="0"/>
              <a:t>mportance of encounters</a:t>
            </a:r>
          </a:p>
          <a:p>
            <a:r>
              <a:rPr lang="en-US" baseline="0" dirty="0" smtClean="0"/>
              <a:t>Offering potential of exchange because of coming together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049D0-6EBF-5F47-BAFD-EA95700ED56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8352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Intersections</a:t>
            </a:r>
            <a:r>
              <a:rPr lang="en-US" baseline="0" dirty="0" smtClean="0"/>
              <a:t> in this way can enable new flows – of ideas and information; of expected or unexpected nature</a:t>
            </a:r>
            <a:endParaRPr lang="en-US" dirty="0" smtClean="0"/>
          </a:p>
          <a:p>
            <a:r>
              <a:rPr lang="en-US" dirty="0" smtClean="0"/>
              <a:t>Coming to intersections then offers possibility of re-direction, finding less-trod paths a la Frost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049D0-6EBF-5F47-BAFD-EA95700ED56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280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Intersections not just</a:t>
            </a:r>
            <a:r>
              <a:rPr lang="en-US" baseline="0" dirty="0" smtClean="0"/>
              <a:t> exchange and movement – also marking out of space</a:t>
            </a:r>
          </a:p>
          <a:p>
            <a:r>
              <a:rPr lang="en-US" baseline="0" dirty="0" smtClean="0"/>
              <a:t>Delineation, demarcation</a:t>
            </a:r>
            <a:endParaRPr lang="en-US" dirty="0" smtClean="0"/>
          </a:p>
          <a:p>
            <a:r>
              <a:rPr lang="en-US" dirty="0" smtClean="0"/>
              <a:t>But not always clear which space</a:t>
            </a:r>
          </a:p>
          <a:p>
            <a:r>
              <a:rPr lang="en-US" dirty="0" smtClean="0"/>
              <a:t>Roads mark out areas for cars at same</a:t>
            </a:r>
            <a:r>
              <a:rPr lang="en-US" baseline="0" dirty="0" smtClean="0"/>
              <a:t> time as areas not for them – making appropriate spaces for vehicles but also flowers, grasses and weeds</a:t>
            </a:r>
          </a:p>
          <a:p>
            <a:endParaRPr lang="en-US" dirty="0" smtClean="0"/>
          </a:p>
          <a:p>
            <a:r>
              <a:rPr lang="en-US" dirty="0" smtClean="0"/>
              <a:t>As with optical illusions – articulation of intersections is also the articulation of the spaces around them</a:t>
            </a:r>
          </a:p>
          <a:p>
            <a:r>
              <a:rPr lang="en-US" dirty="0" smtClean="0"/>
              <a:t>Attention can switch from one to the other</a:t>
            </a:r>
          </a:p>
          <a:p>
            <a:r>
              <a:rPr lang="en-US" dirty="0" smtClean="0"/>
              <a:t>What they are making space for and what they</a:t>
            </a:r>
            <a:r>
              <a:rPr lang="en-US" baseline="0" dirty="0" smtClean="0"/>
              <a:t> are holding back changes</a:t>
            </a:r>
          </a:p>
          <a:p>
            <a:r>
              <a:rPr lang="en-US" baseline="0" dirty="0" smtClean="0"/>
              <a:t>Intersections provide different possible focuses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049D0-6EBF-5F47-BAFD-EA95700ED56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098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 at once intersections –</a:t>
            </a:r>
            <a:r>
              <a:rPr lang="en-US" baseline="0" dirty="0" smtClean="0"/>
              <a:t> whether material or conceptual, </a:t>
            </a:r>
            <a:r>
              <a:rPr lang="en-US" dirty="0" smtClean="0"/>
              <a:t>can articulate sameness and difference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Bring into attention things that are shared – by design or by accident</a:t>
            </a:r>
          </a:p>
          <a:p>
            <a:r>
              <a:rPr lang="en-US" baseline="0" dirty="0" smtClean="0"/>
              <a:t>But also marking out contrasts and alternatives – areas of difference and divergence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Intersections always marked by ambiguity </a:t>
            </a:r>
          </a:p>
          <a:p>
            <a:r>
              <a:rPr lang="en-US" baseline="0" dirty="0" smtClean="0"/>
              <a:t>At times as with optical illusions - flickering movement between</a:t>
            </a:r>
          </a:p>
          <a:p>
            <a:r>
              <a:rPr lang="en-US" baseline="0" dirty="0" smtClean="0"/>
              <a:t>At others trying to ignore the multiple aspects of intersections in order to maintain focus on only one</a:t>
            </a:r>
          </a:p>
          <a:p>
            <a:r>
              <a:rPr lang="en-US" baseline="0" dirty="0" smtClean="0"/>
              <a:t>3.00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049D0-6EBF-5F47-BAFD-EA95700ED56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819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Of course, spaces</a:t>
            </a:r>
            <a:r>
              <a:rPr lang="en-US" baseline="0" dirty="0" smtClean="0"/>
              <a:t> aren’t two-dimensional either</a:t>
            </a:r>
          </a:p>
          <a:p>
            <a:r>
              <a:rPr lang="en-US" baseline="0" dirty="0" smtClean="0"/>
              <a:t>Cities like HK can operate as Frampton and colleagues have argued ‘without ground’ – layers of public spaces in shopping complexes, pedestrian or vehicle overpasses, underground tunnels and subway networks that confuse any sense of a ‘ground zero’ from where to measure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These complex structures can lead to multiple layers of intersections – both material and social – gatherings of people and planes of interaction interweave</a:t>
            </a:r>
          </a:p>
          <a:p>
            <a:endParaRPr lang="en-US" baseline="0" dirty="0" smtClean="0"/>
          </a:p>
          <a:p>
            <a:r>
              <a:rPr lang="en-US" baseline="0" dirty="0" smtClean="0"/>
              <a:t>Similarly, our conceptual and theoretical work can be marked by multiple layered intersections – particularly in the case of interdisciplinary discussions where conventions and concepts draw from different assumptions and preoccupations. </a:t>
            </a:r>
          </a:p>
          <a:p>
            <a:r>
              <a:rPr lang="en-US" baseline="0" dirty="0" smtClean="0"/>
              <a:t>4.15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049D0-6EBF-5F47-BAFD-EA95700ED56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1201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Working at the intersections</a:t>
            </a:r>
            <a:r>
              <a:rPr lang="en-US" baseline="0" dirty="0" smtClean="0"/>
              <a:t> is not an easy task</a:t>
            </a:r>
          </a:p>
          <a:p>
            <a:r>
              <a:rPr lang="en-US" baseline="0" dirty="0" smtClean="0"/>
              <a:t>Flickering of sameness and difference can be unpredictable</a:t>
            </a:r>
          </a:p>
          <a:p>
            <a:r>
              <a:rPr lang="en-US" baseline="0" dirty="0" smtClean="0"/>
              <a:t>E.g. talking about the same thing – yet meaning different things</a:t>
            </a:r>
          </a:p>
          <a:p>
            <a:endParaRPr lang="en-US" baseline="0" dirty="0" smtClean="0"/>
          </a:p>
          <a:p>
            <a:r>
              <a:rPr lang="en-US" baseline="0" dirty="0" smtClean="0"/>
              <a:t>Concepts in this way can be meeting points and also markers of difference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Not always easy to figure out which from the complexity</a:t>
            </a:r>
          </a:p>
          <a:p>
            <a:endParaRPr lang="en-US" dirty="0" smtClean="0"/>
          </a:p>
          <a:p>
            <a:r>
              <a:rPr lang="en-US" dirty="0" smtClean="0"/>
              <a:t>Concepts themselves lead</a:t>
            </a:r>
            <a:r>
              <a:rPr lang="en-US" baseline="0" dirty="0" smtClean="0"/>
              <a:t> us places</a:t>
            </a:r>
            <a:endParaRPr lang="en-US" dirty="0" smtClean="0"/>
          </a:p>
          <a:p>
            <a:r>
              <a:rPr lang="en-US" dirty="0" smtClean="0"/>
              <a:t>D</a:t>
            </a:r>
            <a:r>
              <a:rPr lang="en-US" baseline="0" dirty="0" smtClean="0"/>
              <a:t>ifferent understandings of a concept lead us to see different spaces, and enable different types of flows</a:t>
            </a:r>
            <a:endParaRPr lang="en-US" dirty="0" smtClean="0"/>
          </a:p>
          <a:p>
            <a:r>
              <a:rPr lang="en-US" dirty="0" smtClean="0"/>
              <a:t>5.15</a:t>
            </a:r>
          </a:p>
          <a:p>
            <a:r>
              <a:rPr lang="en-US" dirty="0" smtClean="0"/>
              <a:t>(Roger Penrose</a:t>
            </a:r>
            <a:r>
              <a:rPr lang="en-US" baseline="0" dirty="0" smtClean="0"/>
              <a:t> – stairs – used by Escher)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049D0-6EBF-5F47-BAFD-EA95700ED56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3012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 complicated as these negotiations</a:t>
            </a:r>
            <a:r>
              <a:rPr lang="en-US" baseline="0" dirty="0" smtClean="0"/>
              <a:t> are, I’ve always found this work interesting</a:t>
            </a:r>
          </a:p>
          <a:p>
            <a:r>
              <a:rPr lang="en-US" baseline="0" dirty="0" smtClean="0"/>
              <a:t>Not necessarily just working at the intersection of disciplines – also of different literatures and sub-disciplines, also intersections between academics and non-academics. </a:t>
            </a:r>
            <a:endParaRPr lang="en-US" dirty="0" smtClean="0"/>
          </a:p>
          <a:p>
            <a:endParaRPr lang="en-US" baseline="0" dirty="0" smtClean="0"/>
          </a:p>
          <a:p>
            <a:r>
              <a:rPr lang="en-US" baseline="0" dirty="0" smtClean="0"/>
              <a:t>Rewarding to approach these like optical illusions to be seen in multiple ways</a:t>
            </a:r>
          </a:p>
          <a:p>
            <a:r>
              <a:rPr lang="en-US" baseline="0" dirty="0" smtClean="0"/>
              <a:t>working out different articulations of sameness and difference;  what is shared, what is not, and when it is useful to recognize either.</a:t>
            </a:r>
          </a:p>
          <a:p>
            <a:r>
              <a:rPr lang="en-US" baseline="0" dirty="0" smtClean="0"/>
              <a:t>5.45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049D0-6EBF-5F47-BAFD-EA95700ED56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324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341" y="449005"/>
            <a:ext cx="7808976" cy="1088136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205" y="1532427"/>
            <a:ext cx="7754112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13" name="Rectangle 12"/>
          <p:cNvSpPr/>
          <p:nvPr/>
        </p:nvSpPr>
        <p:spPr>
          <a:xfrm>
            <a:off x="284163" y="6227064"/>
            <a:ext cx="8574087" cy="173736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1298762"/>
            <a:ext cx="4069080" cy="1162050"/>
          </a:xfrm>
          <a:noFill/>
        </p:spPr>
        <p:txBody>
          <a:bodyPr anchor="b">
            <a:noAutofit/>
          </a:bodyPr>
          <a:lstStyle>
            <a:lvl1pPr algn="ctr"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567" y="914400"/>
            <a:ext cx="4069080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941" y="2456329"/>
            <a:ext cx="4069080" cy="318247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5/12/2014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800600"/>
            <a:ext cx="8360242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199"/>
            <a:ext cx="8577072" cy="43525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67338"/>
            <a:ext cx="8304213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5/12/2014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284163" y="4280647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778189"/>
            <a:ext cx="8360242" cy="566738"/>
          </a:xfrm>
          <a:noFill/>
        </p:spPr>
        <p:txBody>
          <a:bodyPr anchor="b">
            <a:normAutofit/>
          </a:bodyPr>
          <a:lstStyle>
            <a:lvl1pPr algn="l">
              <a:defRPr sz="2800" b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200"/>
            <a:ext cx="8577072" cy="38221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44927"/>
            <a:ext cx="8304213" cy="804862"/>
          </a:xfrm>
          <a:noFill/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5/12/2014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914400"/>
            <a:ext cx="5195047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5/12/2014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4163" y="4267200"/>
            <a:ext cx="2743200" cy="2120153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1" y="4953001"/>
            <a:ext cx="2472017" cy="124609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764" y="4419600"/>
            <a:ext cx="2475395" cy="510988"/>
          </a:xfrm>
          <a:noFill/>
        </p:spPr>
        <p:txBody>
          <a:bodyPr anchor="b">
            <a:norm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84164" y="594360"/>
            <a:ext cx="2743200" cy="36758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14"/>
          <p:cNvGrpSpPr/>
          <p:nvPr/>
        </p:nvGrpSpPr>
        <p:grpSpPr>
          <a:xfrm>
            <a:off x="284163" y="461682"/>
            <a:ext cx="8576373" cy="137411"/>
            <a:chOff x="284163" y="1759424"/>
            <a:chExt cx="8576373" cy="137411"/>
          </a:xfrm>
        </p:grpSpPr>
        <p:sp>
          <p:nvSpPr>
            <p:cNvPr id="16" name="Rectangle 15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21013" y="4801575"/>
            <a:ext cx="583723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1661" y="4800600"/>
            <a:ext cx="5691651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21014" y="457199"/>
            <a:ext cx="5833872" cy="435254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69805" y="5367338"/>
            <a:ext cx="5653507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5/12/2014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284164" y="457200"/>
            <a:ext cx="2736850" cy="290779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284164" y="3364992"/>
            <a:ext cx="2736850" cy="289864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2133600"/>
            <a:ext cx="8574087" cy="40132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313882" y="2857535"/>
            <a:ext cx="5934615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5124" y="473075"/>
            <a:ext cx="969264" cy="5921375"/>
          </a:xfrm>
        </p:spPr>
        <p:txBody>
          <a:bodyPr vert="eaVert"/>
          <a:lstStyle>
            <a:lvl1pPr algn="l">
              <a:defRPr sz="3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457200"/>
            <a:ext cx="6497637" cy="5937250"/>
          </a:xfrm>
        </p:spPr>
        <p:txBody>
          <a:bodyPr vert="eaVert"/>
          <a:lstStyle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5400000">
            <a:off x="4658724" y="3355723"/>
            <a:ext cx="5934456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2017058"/>
            <a:ext cx="8574087" cy="4377391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20" y="1532965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grpSp>
        <p:nvGrpSpPr>
          <p:cNvPr id="7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11" name="Rectangle 10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444728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4814125"/>
            <a:ext cx="7772400" cy="1051560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5861304"/>
            <a:ext cx="7735824" cy="402336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443754"/>
            <a:ext cx="8574087" cy="437029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4814047"/>
            <a:ext cx="7772400" cy="1048871"/>
          </a:xfrm>
          <a:noFill/>
        </p:spPr>
        <p:txBody>
          <a:bodyPr anchor="b" anchorCtr="0">
            <a:normAutofit/>
          </a:bodyPr>
          <a:lstStyle>
            <a:lvl1pPr algn="l">
              <a:defRPr sz="42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47" y="5862918"/>
            <a:ext cx="7732059" cy="40341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5/12/2014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" name="Group 10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2" name="Rectangle 11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5/12/2014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8" name="Rectangle 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5/12/2014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5/12/2014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1503" y="2133600"/>
            <a:ext cx="7076747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936" y="64370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4251665B-C24A-4702-B522-6A4334602E03}" type="datetimeFigureOut">
              <a:rPr lang="en-US" smtClean="0"/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698" y="6437032"/>
            <a:ext cx="6124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459" y="167347"/>
            <a:ext cx="630621" cy="359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163" y="630382"/>
            <a:ext cx="8574087" cy="96784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r" defTabSz="914400" rtl="0" eaLnBrk="1" latinLnBrk="0" hangingPunct="1">
        <a:spcBef>
          <a:spcPct val="0"/>
        </a:spcBef>
        <a:buNone/>
        <a:defRPr sz="4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4025" indent="-454025" algn="l" defTabSz="914400" rtl="0" eaLnBrk="1" latinLnBrk="0" hangingPunct="1">
        <a:spcBef>
          <a:spcPts val="2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260475" indent="-346075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339725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939925" indent="-3317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ionalarchives.gov.uk/films/1945to1951/filmpage_pc.htm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jp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Intersections of mobilities, practices, and futures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Dr</a:t>
            </a:r>
            <a:r>
              <a:rPr lang="en-US" dirty="0" smtClean="0"/>
              <a:t> Allison </a:t>
            </a:r>
            <a:r>
              <a:rPr lang="en-US" dirty="0" err="1" smtClean="0"/>
              <a:t>Hui</a:t>
            </a:r>
            <a:r>
              <a:rPr lang="en-US" dirty="0" smtClean="0"/>
              <a:t>, DEMAND Centre &amp; Sociology Department, Lancaster University</a:t>
            </a:r>
            <a:endParaRPr lang="en-US" dirty="0"/>
          </a:p>
        </p:txBody>
      </p:sp>
      <p:pic>
        <p:nvPicPr>
          <p:cNvPr id="5" name="Picture 4" descr="Screen shot 2014-04-25 at 2.06.22 PM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62"/>
          <a:stretch/>
        </p:blipFill>
        <p:spPr>
          <a:xfrm>
            <a:off x="3514367" y="3320032"/>
            <a:ext cx="5253621" cy="2631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27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Screen shot 2014-04-25 at 2.37.39 PM.png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148" r="-22148"/>
          <a:stretch>
            <a:fillRect/>
          </a:stretch>
        </p:blipFill>
        <p:spPr/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19" y="1532965"/>
            <a:ext cx="8385829" cy="484094"/>
          </a:xfrm>
        </p:spPr>
        <p:txBody>
          <a:bodyPr>
            <a:normAutofit/>
          </a:bodyPr>
          <a:lstStyle/>
          <a:p>
            <a:r>
              <a:rPr lang="en-US" dirty="0" smtClean="0"/>
              <a:t>Dynamics of Energy, Mobility and Demand     </a:t>
            </a:r>
            <a:r>
              <a:rPr lang="en-US" dirty="0" err="1" smtClean="0"/>
              <a:t>www.demand.ac.uk</a:t>
            </a:r>
            <a:r>
              <a:rPr lang="en-US" dirty="0" smtClean="0"/>
              <a:t>   @DEMAND_CENTRE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DEMAND Centre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98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Theories of Social Practices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Weaker version: people doing something</a:t>
            </a:r>
          </a:p>
          <a:p>
            <a:r>
              <a:rPr lang="en-US" dirty="0" smtClean="0"/>
              <a:t>Stronger version: articulating distinct practices that </a:t>
            </a:r>
          </a:p>
          <a:p>
            <a:pPr lvl="1"/>
            <a:r>
              <a:rPr lang="en-US" dirty="0"/>
              <a:t>are studied as units</a:t>
            </a:r>
          </a:p>
          <a:p>
            <a:pPr lvl="1"/>
            <a:r>
              <a:rPr lang="en-US" dirty="0" smtClean="0"/>
              <a:t>are comprised of material and immaterial elements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re performed by people</a:t>
            </a:r>
          </a:p>
          <a:p>
            <a:pPr lvl="1"/>
            <a:r>
              <a:rPr lang="en-US" dirty="0"/>
              <a:t>enact social structures 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65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Steering Demand</a:t>
            </a:r>
            <a:endParaRPr lang="en-US" dirty="0"/>
          </a:p>
        </p:txBody>
      </p:sp>
      <p:pic>
        <p:nvPicPr>
          <p:cNvPr id="8" name="Picture Placeholder 7" descr="Screen shot 2014-04-25 at 2.41.44 PM.png"/>
          <p:cNvPicPr>
            <a:picLocks noGrp="1" noChangeAspect="1"/>
          </p:cNvPicPr>
          <p:nvPr>
            <p:ph type="pic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600" b="-5600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Placeholder 8" descr="Windandsolar wikim public domain.png"/>
          <p:cNvPicPr>
            <a:picLocks noGrp="1" noChangeAspect="1"/>
          </p:cNvPicPr>
          <p:nvPr>
            <p:ph type="pic" idx="1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831" b="-20831"/>
          <a:stretch>
            <a:fillRect/>
          </a:stretch>
        </p:blipFill>
        <p:spPr/>
      </p:pic>
      <p:pic>
        <p:nvPicPr>
          <p:cNvPr id="7" name="Picture Placeholder 6" descr="800px-Danish_bikelanes_in_intersection wikim SA Heb.jpg"/>
          <p:cNvPicPr>
            <a:picLocks noGrp="1" noChangeAspect="1"/>
          </p:cNvPicPr>
          <p:nvPr>
            <p:ph type="pic" idx="14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12" r="2191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7466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8697" y="3290500"/>
            <a:ext cx="8206619" cy="923330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/>
          <a:p>
            <a:pPr algn="ctr"/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Mobilities          Practices</a:t>
            </a:r>
            <a:endParaRPr lang="en-US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4" name="Picture 3" descr="Intersection_signs wikim SA Fiq Shafiq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457" y="3008876"/>
            <a:ext cx="1639613" cy="1639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00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Way of travelling as a practice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 descr="Screen shot 2014-04-25 at 4.47.20 PM.png">
            <a:hlinkClick r:id="rId3"/>
          </p:cNvPr>
          <p:cNvPicPr>
            <a:picLocks noGrp="1" noChangeAspect="1"/>
          </p:cNvPicPr>
          <p:nvPr>
            <p:ph type="pic"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106" r="-251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1582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Mobility as an outcome of practice</a:t>
            </a:r>
            <a:endParaRPr lang="en-US" dirty="0"/>
          </a:p>
        </p:txBody>
      </p:sp>
      <p:pic>
        <p:nvPicPr>
          <p:cNvPr id="5" name="Picture Placeholder 4" descr="800px-University_Park_MMB_E1_Nightingale_Hall wikim SA mattbuck.jpg"/>
          <p:cNvPicPr>
            <a:picLocks noGrp="1" noChangeAspect="1"/>
          </p:cNvPicPr>
          <p:nvPr>
            <p:ph type="pic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645" r="-15645"/>
          <a:stretch>
            <a:fillRect/>
          </a:stretch>
        </p:blipFill>
        <p:spPr>
          <a:xfrm>
            <a:off x="-587048" y="156157"/>
            <a:ext cx="6159725" cy="3125831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800px-Loaded_touring_bicycle wikim SA Keithonearth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797" y="1559140"/>
            <a:ext cx="4167774" cy="3125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73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Mobility infrastructures as part of practices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Placeholder 5" descr="Windermere_Branch_train_-_geograph.org.uk_-_598986 wikim SA Don Burgess.jpg"/>
          <p:cNvPicPr>
            <a:picLocks noGrp="1" noChangeAspect="1"/>
          </p:cNvPicPr>
          <p:nvPr>
            <p:ph type="pic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743" r="-2374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2114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Infrastructures and policy as practices</a:t>
            </a:r>
            <a:endParaRPr lang="en-US" dirty="0"/>
          </a:p>
        </p:txBody>
      </p:sp>
      <p:pic>
        <p:nvPicPr>
          <p:cNvPr id="5" name="Picture Placeholder 4" descr="572px-Robert_Moses_with_Battery_Bridge_model wikim no restrictions C.M.Stieglitz.jpg"/>
          <p:cNvPicPr>
            <a:picLocks noGrp="1" noChangeAspect="1"/>
          </p:cNvPicPr>
          <p:nvPr>
            <p:ph type="pic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353" r="-53353"/>
          <a:stretch>
            <a:fillRect/>
          </a:stretch>
        </p:blipFill>
        <p:spPr>
          <a:xfrm>
            <a:off x="-1797878" y="457199"/>
            <a:ext cx="8577072" cy="4352544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800px-Inspection_Engineer wikim SA Jenieragav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289" y="1059196"/>
            <a:ext cx="4173619" cy="313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24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importance of intersections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to steer demand shaped by understandings of mobilities + practices</a:t>
            </a:r>
          </a:p>
          <a:p>
            <a:r>
              <a:rPr lang="en-US" dirty="0" smtClean="0"/>
              <a:t>Four intersections of mobilities + practices have different implications</a:t>
            </a:r>
          </a:p>
          <a:p>
            <a:pPr lvl="1"/>
            <a:r>
              <a:rPr lang="en-US" dirty="0" smtClean="0"/>
              <a:t>Naming important actors and </a:t>
            </a:r>
            <a:r>
              <a:rPr lang="en-US" dirty="0" err="1" smtClean="0"/>
              <a:t>materialities</a:t>
            </a:r>
            <a:endParaRPr lang="en-US" dirty="0" smtClean="0"/>
          </a:p>
          <a:p>
            <a:pPr lvl="1"/>
            <a:r>
              <a:rPr lang="en-US" dirty="0" smtClean="0"/>
              <a:t>Politics and key interactions</a:t>
            </a:r>
          </a:p>
          <a:p>
            <a:pPr lvl="1"/>
            <a:r>
              <a:rPr lang="en-US" dirty="0" smtClean="0"/>
              <a:t>Disciplines or professions of interest</a:t>
            </a:r>
          </a:p>
          <a:p>
            <a:pPr lvl="1"/>
            <a:r>
              <a:rPr lang="en-US" dirty="0" smtClean="0"/>
              <a:t>What needs to transform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92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Photo credits (all via Wikimedia commons unless noted)</a:t>
            </a:r>
          </a:p>
          <a:p>
            <a:pPr>
              <a:spcBef>
                <a:spcPts val="200"/>
              </a:spcBef>
            </a:pPr>
            <a:r>
              <a:rPr lang="en-US" dirty="0" smtClean="0"/>
              <a:t>Slide 3 – </a:t>
            </a:r>
            <a:r>
              <a:rPr lang="en-US" dirty="0" err="1" smtClean="0"/>
              <a:t>Abaconda</a:t>
            </a:r>
            <a:r>
              <a:rPr lang="en-US" dirty="0" smtClean="0"/>
              <a:t> Management Group</a:t>
            </a:r>
          </a:p>
          <a:p>
            <a:pPr>
              <a:spcBef>
                <a:spcPts val="200"/>
              </a:spcBef>
            </a:pPr>
            <a:r>
              <a:rPr lang="en-US" dirty="0" smtClean="0"/>
              <a:t>Slide 4 – </a:t>
            </a:r>
            <a:r>
              <a:rPr lang="en-US" dirty="0" err="1" smtClean="0"/>
              <a:t>Oosoom</a:t>
            </a:r>
            <a:endParaRPr lang="en-US" dirty="0" smtClean="0"/>
          </a:p>
          <a:p>
            <a:pPr>
              <a:spcBef>
                <a:spcPts val="200"/>
              </a:spcBef>
            </a:pPr>
            <a:r>
              <a:rPr lang="en-US" dirty="0" smtClean="0"/>
              <a:t>Slide 5 – public domain; H </a:t>
            </a:r>
            <a:r>
              <a:rPr lang="en-US" dirty="0" err="1" smtClean="0"/>
              <a:t>Padleckas</a:t>
            </a:r>
            <a:endParaRPr lang="en-US" dirty="0" smtClean="0"/>
          </a:p>
          <a:p>
            <a:pPr>
              <a:spcBef>
                <a:spcPts val="200"/>
              </a:spcBef>
            </a:pPr>
            <a:r>
              <a:rPr lang="en-US" dirty="0" smtClean="0"/>
              <a:t>Slide 6 – Greg Willis; Alex </a:t>
            </a:r>
            <a:r>
              <a:rPr lang="en-US" dirty="0" err="1" smtClean="0"/>
              <a:t>Proimos</a:t>
            </a:r>
            <a:r>
              <a:rPr lang="en-US" dirty="0" smtClean="0"/>
              <a:t>; </a:t>
            </a:r>
            <a:r>
              <a:rPr lang="en-US" dirty="0" err="1" smtClean="0"/>
              <a:t>Shafiq</a:t>
            </a:r>
            <a:r>
              <a:rPr lang="en-US" dirty="0" smtClean="0"/>
              <a:t>; </a:t>
            </a:r>
            <a:r>
              <a:rPr lang="en-US" dirty="0" err="1" smtClean="0"/>
              <a:t>Universalashic</a:t>
            </a:r>
            <a:r>
              <a:rPr lang="en-US" dirty="0" smtClean="0"/>
              <a:t>; public domain</a:t>
            </a:r>
          </a:p>
          <a:p>
            <a:pPr>
              <a:spcBef>
                <a:spcPts val="200"/>
              </a:spcBef>
            </a:pPr>
            <a:r>
              <a:rPr lang="en-US" dirty="0" smtClean="0"/>
              <a:t>Slide 7 – via </a:t>
            </a:r>
            <a:r>
              <a:rPr lang="en-US" dirty="0" err="1" smtClean="0"/>
              <a:t>theatlanticcities.com</a:t>
            </a:r>
            <a:r>
              <a:rPr lang="en-US" dirty="0" smtClean="0"/>
              <a:t>; via </a:t>
            </a:r>
            <a:r>
              <a:rPr lang="en-US" dirty="0" err="1" smtClean="0"/>
              <a:t>jonathandsolomon.com</a:t>
            </a:r>
            <a:endParaRPr lang="en-US" dirty="0" smtClean="0"/>
          </a:p>
          <a:p>
            <a:pPr>
              <a:spcBef>
                <a:spcPts val="200"/>
              </a:spcBef>
            </a:pPr>
            <a:r>
              <a:rPr lang="en-US" dirty="0" smtClean="0"/>
              <a:t>Slide 8 – public domain; public domain; Luis Garcia</a:t>
            </a:r>
          </a:p>
          <a:p>
            <a:pPr>
              <a:spcBef>
                <a:spcPts val="200"/>
              </a:spcBef>
            </a:pPr>
            <a:r>
              <a:rPr lang="en-US" dirty="0" smtClean="0"/>
              <a:t>Slide 9 – public domain; Mike Gonzalez</a:t>
            </a:r>
          </a:p>
          <a:p>
            <a:pPr>
              <a:spcBef>
                <a:spcPts val="200"/>
              </a:spcBef>
            </a:pPr>
            <a:r>
              <a:rPr lang="en-US" dirty="0" smtClean="0"/>
              <a:t>Slide 10 – screen shot </a:t>
            </a:r>
            <a:r>
              <a:rPr lang="en-US" dirty="0" err="1" smtClean="0"/>
              <a:t>demand.ac.uk</a:t>
            </a:r>
            <a:endParaRPr lang="en-US" dirty="0" smtClean="0"/>
          </a:p>
          <a:p>
            <a:pPr>
              <a:spcBef>
                <a:spcPts val="200"/>
              </a:spcBef>
            </a:pPr>
            <a:r>
              <a:rPr lang="en-US" dirty="0" smtClean="0"/>
              <a:t>Slide 12 – public domain; screen shot </a:t>
            </a:r>
            <a:r>
              <a:rPr lang="en-US" dirty="0"/>
              <a:t>of http://</a:t>
            </a:r>
            <a:r>
              <a:rPr lang="en-US" dirty="0" err="1"/>
              <a:t>theconversation.com</a:t>
            </a:r>
            <a:r>
              <a:rPr lang="en-US" dirty="0"/>
              <a:t>/school-holiday-shakeup-brings-unintended-consequences-19399; </a:t>
            </a:r>
            <a:r>
              <a:rPr lang="en-US" dirty="0" err="1" smtClean="0"/>
              <a:t>Heb</a:t>
            </a:r>
            <a:endParaRPr lang="en-US" dirty="0" smtClean="0"/>
          </a:p>
          <a:p>
            <a:pPr>
              <a:spcBef>
                <a:spcPts val="200"/>
              </a:spcBef>
            </a:pPr>
            <a:r>
              <a:rPr lang="en-US" dirty="0" smtClean="0"/>
              <a:t>Slide 13 - </a:t>
            </a:r>
            <a:r>
              <a:rPr lang="en-US" dirty="0" err="1" smtClean="0"/>
              <a:t>Shafiq</a:t>
            </a:r>
            <a:endParaRPr lang="en-US" dirty="0" smtClean="0"/>
          </a:p>
          <a:p>
            <a:pPr>
              <a:spcBef>
                <a:spcPts val="200"/>
              </a:spcBef>
            </a:pPr>
            <a:r>
              <a:rPr lang="en-US" dirty="0" smtClean="0"/>
              <a:t>Slide 14 – screen shot </a:t>
            </a:r>
            <a:r>
              <a:rPr lang="en-US" dirty="0"/>
              <a:t>of http://</a:t>
            </a:r>
            <a:r>
              <a:rPr lang="en-US" dirty="0" err="1"/>
              <a:t>www.nationalarchives.gov.uk</a:t>
            </a:r>
            <a:r>
              <a:rPr lang="en-US" dirty="0"/>
              <a:t>/films/1945to1951/</a:t>
            </a:r>
            <a:r>
              <a:rPr lang="en-US" dirty="0" err="1"/>
              <a:t>filmpage_pc.htm</a:t>
            </a:r>
            <a:endParaRPr lang="en-US" dirty="0" smtClean="0"/>
          </a:p>
          <a:p>
            <a:pPr>
              <a:spcBef>
                <a:spcPts val="200"/>
              </a:spcBef>
            </a:pPr>
            <a:r>
              <a:rPr lang="en-US" dirty="0" smtClean="0"/>
              <a:t>Slide 15 – </a:t>
            </a:r>
            <a:r>
              <a:rPr lang="en-US" dirty="0" err="1" smtClean="0"/>
              <a:t>mattbuck</a:t>
            </a:r>
            <a:r>
              <a:rPr lang="en-US" dirty="0" smtClean="0"/>
              <a:t>; </a:t>
            </a:r>
            <a:r>
              <a:rPr lang="en-US" dirty="0" err="1" smtClean="0"/>
              <a:t>Keithonearth</a:t>
            </a:r>
            <a:endParaRPr lang="en-US" dirty="0" smtClean="0"/>
          </a:p>
          <a:p>
            <a:pPr>
              <a:spcBef>
                <a:spcPts val="200"/>
              </a:spcBef>
            </a:pPr>
            <a:r>
              <a:rPr lang="en-US" dirty="0" smtClean="0"/>
              <a:t>Slide 16 – Don Burgess</a:t>
            </a:r>
          </a:p>
          <a:p>
            <a:pPr>
              <a:spcBef>
                <a:spcPts val="200"/>
              </a:spcBef>
            </a:pPr>
            <a:r>
              <a:rPr lang="en-US" dirty="0" smtClean="0"/>
              <a:t>Slide 17 – C.M. Stieglitz; </a:t>
            </a:r>
            <a:r>
              <a:rPr lang="en-US" dirty="0" err="1" smtClean="0"/>
              <a:t>Jenieragav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@</a:t>
            </a:r>
            <a:r>
              <a:rPr lang="en-US" dirty="0" err="1" smtClean="0"/>
              <a:t>EverydayAllie</a:t>
            </a:r>
            <a:endParaRPr lang="en-US" dirty="0" smtClean="0"/>
          </a:p>
          <a:p>
            <a:r>
              <a:rPr lang="en-US" dirty="0" err="1" smtClean="0"/>
              <a:t>a.hui@lancaster.ac.uk</a:t>
            </a:r>
            <a:endParaRPr lang="en-US" dirty="0" smtClean="0"/>
          </a:p>
          <a:p>
            <a:r>
              <a:rPr lang="en-US" dirty="0" err="1" smtClean="0"/>
              <a:t>allisonhui.com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www.demand.ac.uk</a:t>
            </a:r>
          </a:p>
          <a:p>
            <a:r>
              <a:rPr lang="en-US" dirty="0" smtClean="0"/>
              <a:t>@DEMAND_CENTRE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83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4150" y="2967335"/>
            <a:ext cx="613571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Intersections</a:t>
            </a:r>
            <a:endParaRPr lang="en-US" sz="8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6319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Meeting-place</a:t>
            </a:r>
            <a:endParaRPr lang="en-US" dirty="0"/>
          </a:p>
        </p:txBody>
      </p:sp>
      <p:pic>
        <p:nvPicPr>
          <p:cNvPr id="5" name="Picture Placeholder 4" descr="800px-Busy_Intersection_(8088771218) wikim SA Abaconda Management Group.jpg"/>
          <p:cNvPicPr>
            <a:picLocks noGrp="1" noChangeAspect="1"/>
          </p:cNvPicPr>
          <p:nvPr>
            <p:ph type="pic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645" r="-15645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90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Enabling new flows</a:t>
            </a:r>
            <a:endParaRPr lang="en-US" dirty="0"/>
          </a:p>
        </p:txBody>
      </p:sp>
      <p:pic>
        <p:nvPicPr>
          <p:cNvPr id="5" name="Picture Placeholder 4" descr="800px-Ocker_Hill_Tunnel_Branch_private_moorings wikim SA Oosoom.jpg"/>
          <p:cNvPicPr>
            <a:picLocks noGrp="1" noChangeAspect="1"/>
          </p:cNvPicPr>
          <p:nvPr>
            <p:ph type="pic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897" r="-2389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19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Marking out space</a:t>
            </a:r>
            <a:endParaRPr lang="en-US" dirty="0"/>
          </a:p>
        </p:txBody>
      </p:sp>
      <p:pic>
        <p:nvPicPr>
          <p:cNvPr id="5" name="Picture Placeholder 4" descr="Street_Intersection_diagram wikim SA H Padleckas.PNG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644" r="-20644"/>
          <a:stretch>
            <a:fillRect/>
          </a:stretch>
        </p:blipFill>
        <p:spPr>
          <a:xfrm>
            <a:off x="1777589" y="457199"/>
            <a:ext cx="8353521" cy="42391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Rubin2 vase faces wikim public domain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3" y="1637260"/>
            <a:ext cx="2890352" cy="2202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01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Sameness and difference</a:t>
            </a:r>
            <a:endParaRPr lang="en-US" dirty="0"/>
          </a:p>
        </p:txBody>
      </p:sp>
      <p:pic>
        <p:nvPicPr>
          <p:cNvPr id="5" name="Picture Placeholder 4" descr="800px-Set_intersection.svg wikim public domain.png"/>
          <p:cNvPicPr>
            <a:picLocks noGrp="1" noChangeAspect="1"/>
          </p:cNvPicPr>
          <p:nvPr>
            <p:ph type="pic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645" r="-15645"/>
          <a:stretch>
            <a:fillRect/>
          </a:stretch>
        </p:blipFill>
        <p:spPr>
          <a:xfrm>
            <a:off x="5182954" y="2943152"/>
            <a:ext cx="3678280" cy="186659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Intersection_signs wikim SA Fiq Shafiq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79" y="2890730"/>
            <a:ext cx="1639613" cy="1639613"/>
          </a:xfrm>
          <a:prstGeom prst="rect">
            <a:avLst/>
          </a:prstGeom>
        </p:spPr>
      </p:pic>
      <p:pic>
        <p:nvPicPr>
          <p:cNvPr id="7" name="Picture 6" descr="800px-Intersection_(5919349009) wikim A Alex Proimos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459" y="368378"/>
            <a:ext cx="3414695" cy="2275041"/>
          </a:xfrm>
          <a:prstGeom prst="rect">
            <a:avLst/>
          </a:prstGeom>
        </p:spPr>
      </p:pic>
      <p:pic>
        <p:nvPicPr>
          <p:cNvPr id="8" name="Picture 7" descr="800px-Intersection_(5758070839) rural wikim SA Greg Willis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18" y="380034"/>
            <a:ext cx="3390838" cy="2263385"/>
          </a:xfrm>
          <a:prstGeom prst="rect">
            <a:avLst/>
          </a:prstGeom>
        </p:spPr>
      </p:pic>
      <p:pic>
        <p:nvPicPr>
          <p:cNvPr id="9" name="Picture 8" descr="800px-Intersection_of_Tracks wikim SA Universalashic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444" y="2890730"/>
            <a:ext cx="2329682" cy="1747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09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Spaces without ground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20120819-hk3 theatlanticcities.com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38" y="909392"/>
            <a:ext cx="4817702" cy="3476775"/>
          </a:xfrm>
          <a:prstGeom prst="rect">
            <a:avLst/>
          </a:prstGeom>
        </p:spPr>
      </p:pic>
      <p:pic>
        <p:nvPicPr>
          <p:cNvPr id="7" name="Picture 6" descr="01477 jonathandsolomon.com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675" y="495881"/>
            <a:ext cx="3001638" cy="4300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42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same different concepts</a:t>
            </a:r>
            <a:endParaRPr lang="en-US" dirty="0"/>
          </a:p>
        </p:txBody>
      </p:sp>
      <p:pic>
        <p:nvPicPr>
          <p:cNvPr id="5" name="Picture Placeholder 4" descr="372px-Impossible_staircase.svg wikim public domain.png"/>
          <p:cNvPicPr>
            <a:picLocks noGrp="1" noChangeAspect="1"/>
          </p:cNvPicPr>
          <p:nvPr>
            <p:ph type="pic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957" r="-24957"/>
          <a:stretch>
            <a:fillRect/>
          </a:stretch>
        </p:blipFill>
        <p:spPr>
          <a:xfrm>
            <a:off x="2082041" y="209723"/>
            <a:ext cx="4633060" cy="235110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348px-C._Conde_de_Romanones_14_(Madrid)_03 wikim SA Luis Garcia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046" y="209723"/>
            <a:ext cx="2594267" cy="4457965"/>
          </a:xfrm>
          <a:prstGeom prst="rect">
            <a:avLst/>
          </a:prstGeom>
        </p:spPr>
      </p:pic>
      <p:pic>
        <p:nvPicPr>
          <p:cNvPr id="8" name="Picture 7" descr="Uema_Intersection wikim public domain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99" y="2109884"/>
            <a:ext cx="3405360" cy="255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75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Investigation at the intersections</a:t>
            </a:r>
            <a:endParaRPr lang="en-US" dirty="0"/>
          </a:p>
        </p:txBody>
      </p:sp>
      <p:pic>
        <p:nvPicPr>
          <p:cNvPr id="5" name="Picture Placeholder 4" descr="777px-Intersection_(PSF) wikim public domain.png"/>
          <p:cNvPicPr>
            <a:picLocks noGrp="1" noChangeAspect="1"/>
          </p:cNvPicPr>
          <p:nvPr>
            <p:ph type="pic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084" r="-26084"/>
          <a:stretch>
            <a:fillRect/>
          </a:stretch>
        </p:blipFill>
        <p:spPr>
          <a:xfrm>
            <a:off x="-251026" y="2262862"/>
            <a:ext cx="4992478" cy="2533496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800px-Makati_intersection wikim SA Mike Gonzalez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785" y="346132"/>
            <a:ext cx="4697528" cy="3523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8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ectrum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Spectrum">
      <a:majorFont>
        <a:latin typeface="Corbe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Spectrum.thmx</Template>
  <TotalTime>749</TotalTime>
  <Words>2256</Words>
  <Application>Microsoft Office PowerPoint</Application>
  <PresentationFormat>On-screen Show (4:3)</PresentationFormat>
  <Paragraphs>230</Paragraphs>
  <Slides>19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Spectrum</vt:lpstr>
      <vt:lpstr>Intersections of mobilities, practices, and futures</vt:lpstr>
      <vt:lpstr>PowerPoint Presentation</vt:lpstr>
      <vt:lpstr>Meeting-place</vt:lpstr>
      <vt:lpstr>Enabling new flows</vt:lpstr>
      <vt:lpstr>Marking out space</vt:lpstr>
      <vt:lpstr>Sameness and difference</vt:lpstr>
      <vt:lpstr>Spaces without ground</vt:lpstr>
      <vt:lpstr>The same different concepts</vt:lpstr>
      <vt:lpstr>Investigation at the intersections</vt:lpstr>
      <vt:lpstr>DEMAND Centre</vt:lpstr>
      <vt:lpstr>Theories of Social Practices</vt:lpstr>
      <vt:lpstr>Steering Demand</vt:lpstr>
      <vt:lpstr>PowerPoint Presentation</vt:lpstr>
      <vt:lpstr>Way of travelling as a practice</vt:lpstr>
      <vt:lpstr>Mobility as an outcome of practice</vt:lpstr>
      <vt:lpstr>Mobility infrastructures as part of practices</vt:lpstr>
      <vt:lpstr>Infrastructures and policy as practices</vt:lpstr>
      <vt:lpstr>The importance of intersections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Intersections of mobilities, practices, and futures</dc:title>
  <dc:creator>Allison</dc:creator>
  <cp:lastModifiedBy>Drinkall, Pennie</cp:lastModifiedBy>
  <cp:revision>39</cp:revision>
  <dcterms:created xsi:type="dcterms:W3CDTF">2014-04-25T08:48:11Z</dcterms:created>
  <dcterms:modified xsi:type="dcterms:W3CDTF">2014-05-12T14:26:05Z</dcterms:modified>
</cp:coreProperties>
</file>